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94" r:id="rId3"/>
    <p:sldId id="300" r:id="rId4"/>
    <p:sldId id="297" r:id="rId5"/>
    <p:sldId id="302" r:id="rId6"/>
    <p:sldId id="260" r:id="rId7"/>
    <p:sldId id="299" r:id="rId8"/>
    <p:sldId id="298" r:id="rId9"/>
    <p:sldId id="301" r:id="rId10"/>
    <p:sldId id="303" r:id="rId11"/>
    <p:sldId id="304" r:id="rId12"/>
    <p:sldId id="307" r:id="rId13"/>
    <p:sldId id="306" r:id="rId14"/>
    <p:sldId id="305" r:id="rId15"/>
    <p:sldId id="311" r:id="rId16"/>
    <p:sldId id="312" r:id="rId17"/>
    <p:sldId id="313" r:id="rId18"/>
    <p:sldId id="314" r:id="rId19"/>
    <p:sldId id="310" r:id="rId20"/>
    <p:sldId id="275" r:id="rId21"/>
  </p:sldIdLst>
  <p:sldSz cx="9144000" cy="6858000" type="screen4x3"/>
  <p:notesSz cx="6718300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4F271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67" autoAdjust="0"/>
    <p:restoredTop sz="97636" autoAdjust="0"/>
  </p:normalViewPr>
  <p:slideViewPr>
    <p:cSldViewPr>
      <p:cViewPr>
        <p:scale>
          <a:sx n="70" d="100"/>
          <a:sy n="70" d="100"/>
        </p:scale>
        <p:origin x="-894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2125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5238" y="0"/>
            <a:ext cx="2911475" cy="492125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91C5C97-AA2A-46CB-862B-806DB9370421}" type="datetimeFigureOut">
              <a:rPr lang="en-US"/>
              <a:pPr>
                <a:defRPr/>
              </a:pPr>
              <a:t>3/26/2011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1475" cy="492125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5238" y="9374188"/>
            <a:ext cx="2911475" cy="492125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6BC31AA-68DB-4874-8BE8-F69605F131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2125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5238" y="0"/>
            <a:ext cx="2911475" cy="492125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2144EE5-FBA5-4E4A-ABDD-D3AEF1D56D32}" type="datetimeFigureOut">
              <a:rPr lang="en-US"/>
              <a:pPr>
                <a:defRPr/>
              </a:pPr>
              <a:t>3/26/2011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41363"/>
            <a:ext cx="493395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1513" y="4687888"/>
            <a:ext cx="5375275" cy="443865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1475" cy="492125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5238" y="9374188"/>
            <a:ext cx="2911475" cy="492125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4C09E28-258C-40D5-AFAF-1189515B8D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5D8350-915B-4EAF-BFF4-07A893643C1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C09E28-258C-40D5-AFAF-1189515B8D2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C09E28-258C-40D5-AFAF-1189515B8D2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C09E28-258C-40D5-AFAF-1189515B8D2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C09E28-258C-40D5-AFAF-1189515B8D2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C09E28-258C-40D5-AFAF-1189515B8D2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C09E28-258C-40D5-AFAF-1189515B8D2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C09E28-258C-40D5-AFAF-1189515B8D2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C09E28-258C-40D5-AFAF-1189515B8D2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C09E28-258C-40D5-AFAF-1189515B8D2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C09E28-258C-40D5-AFAF-1189515B8D2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2B164B-3BAE-4938-AEEC-4BE6AD478BA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C09E28-258C-40D5-AFAF-1189515B8D2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C09E28-258C-40D5-AFAF-1189515B8D2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C09E28-258C-40D5-AFAF-1189515B8D2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28AE05-C0C5-4356-AAA5-5AFD0128502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C09E28-258C-40D5-AFAF-1189515B8D2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C09E28-258C-40D5-AFAF-1189515B8D2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C09E28-258C-40D5-AFAF-1189515B8D2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-1588" y="0"/>
            <a:ext cx="9144001" cy="6858000"/>
            <a:chOff x="-1574" y="0"/>
            <a:chExt cx="9144000" cy="6858000"/>
          </a:xfrm>
        </p:grpSpPr>
        <p:pic>
          <p:nvPicPr>
            <p:cNvPr id="5" name="Rectangle 6"/>
            <p:cNvPicPr>
              <a:picLocks noChangeAspect="1"/>
            </p:cNvPicPr>
            <p:nvPr/>
          </p:nvPicPr>
          <p:blipFill>
            <a:blip r:embed="rId2" cstate="print">
              <a:lum bright="-10000"/>
            </a:blip>
            <a:srcRect/>
            <a:stretch>
              <a:fillRect/>
            </a:stretch>
          </p:blipFill>
          <p:spPr bwMode="auto">
            <a:xfrm>
              <a:off x="-1574" y="381000"/>
              <a:ext cx="9144000" cy="60936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10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/>
            </a:p>
          </p:txBody>
        </p:sp>
        <p:sp>
          <p:nvSpPr>
            <p:cNvPr id="7" name="Rectangle 11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/>
            </a:p>
          </p:txBody>
        </p:sp>
        <p:cxnSp>
          <p:nvCxnSpPr>
            <p:cNvPr id="8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hape 20"/>
          <p:cNvSpPr>
            <a:spLocks noGrp="1"/>
          </p:cNvSpPr>
          <p:nvPr>
            <p:ph type="title"/>
          </p:nvPr>
        </p:nvSpPr>
        <p:spPr>
          <a:xfrm>
            <a:off x="704850" y="4495800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C4776-A1BE-4031-848A-49D3093DC0E0}" type="datetimeFigureOut">
              <a:rPr lang="en-US"/>
              <a:pPr>
                <a:defRPr/>
              </a:pPr>
              <a:t>3/26/2011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FB65E-361C-42EA-80B4-C2A1756C2B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10DF-8DD3-4BE0-B8D1-6FEE46630085}" type="datetimeFigureOut">
              <a:rPr lang="ru-RU" smtClean="0"/>
              <a:pPr/>
              <a:t>26.03.2011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80B3-0DCF-4FF6-8066-B58AF349C5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F97FB-301C-437E-9A61-9D297A2342D3}" type="datetimeFigureOut">
              <a:rPr lang="en-US"/>
              <a:pPr>
                <a:defRPr/>
              </a:pPr>
              <a:t>3/26/2011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F81EB-B509-420A-A45F-35741D4F52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-1588" y="0"/>
            <a:ext cx="9145588" cy="6858000"/>
            <a:chOff x="-1574" y="0"/>
            <a:chExt cx="9145574" cy="6858000"/>
          </a:xfrm>
        </p:grpSpPr>
        <p:sp>
          <p:nvSpPr>
            <p:cNvPr id="5" name="Rectangle 17"/>
            <p:cNvSpPr/>
            <p:nvPr userDrawn="1"/>
          </p:nvSpPr>
          <p:spPr>
            <a:xfrm>
              <a:off x="0" y="381000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/>
            </a:p>
          </p:txBody>
        </p:sp>
        <p:sp>
          <p:nvSpPr>
            <p:cNvPr id="6" name="Rectangle 9"/>
            <p:cNvSpPr/>
            <p:nvPr userDrawn="1"/>
          </p:nvSpPr>
          <p:spPr>
            <a:xfrm>
              <a:off x="-1574" y="0"/>
              <a:ext cx="9143987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/>
            </a:p>
          </p:txBody>
        </p:sp>
        <p:sp>
          <p:nvSpPr>
            <p:cNvPr id="7" name="Rectangle 14"/>
            <p:cNvSpPr/>
            <p:nvPr userDrawn="1"/>
          </p:nvSpPr>
          <p:spPr>
            <a:xfrm>
              <a:off x="-1574" y="6553200"/>
              <a:ext cx="9143987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/>
            </a:p>
          </p:txBody>
        </p:sp>
        <p:cxnSp>
          <p:nvCxnSpPr>
            <p:cNvPr id="8" name="Straight Connector 15"/>
            <p:cNvCxnSpPr/>
            <p:nvPr/>
          </p:nvCxnSpPr>
          <p:spPr>
            <a:xfrm>
              <a:off x="-1574" y="381000"/>
              <a:ext cx="9143987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6"/>
            <p:cNvCxnSpPr/>
            <p:nvPr/>
          </p:nvCxnSpPr>
          <p:spPr>
            <a:xfrm>
              <a:off x="-1574" y="6477000"/>
              <a:ext cx="9143987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B3F90-4417-4480-9C18-1C33A00F4ED9}" type="datetimeFigureOut">
              <a:rPr lang="en-US"/>
              <a:pPr>
                <a:defRPr/>
              </a:pPr>
              <a:t>3/26/2011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3F38A-4A2F-4085-8E55-E7AC45F287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404D2-38CD-4BCE-9668-B2EB22E1D379}" type="datetimeFigureOut">
              <a:rPr lang="en-US"/>
              <a:pPr>
                <a:defRPr/>
              </a:pPr>
              <a:t>3/26/2011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8F86A-6AB1-43F5-974F-1DB3D34F9F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EE22E-15A0-494D-B702-17FDC80074CD}" type="datetimeFigureOut">
              <a:rPr lang="en-US"/>
              <a:pPr>
                <a:defRPr/>
              </a:pPr>
              <a:t>3/26/2011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43731-38B9-4993-B1B4-2F3A88B316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A1CEF-27DA-4564-A90A-4E97E316E2C2}" type="datetimeFigureOut">
              <a:rPr lang="en-US"/>
              <a:pPr>
                <a:defRPr/>
              </a:pPr>
              <a:t>3/26/2011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41037-908E-45D3-ACBB-DE11D9E43F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1"/>
            <a:ext cx="5111750" cy="452596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00201"/>
            <a:ext cx="3008313" cy="4525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7B393-9BB5-4EC9-9804-D0658A046832}" type="datetimeFigureOut">
              <a:rPr lang="en-US"/>
              <a:pPr>
                <a:defRPr/>
              </a:pPr>
              <a:t>3/26/2011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55BD6-1048-4F35-9298-01EC06A1D5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F4482-B84B-455D-AB7A-42EE9B337C4D}" type="datetimeFigureOut">
              <a:rPr lang="en-US"/>
              <a:pPr>
                <a:defRPr/>
              </a:pPr>
              <a:t>3/26/2011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348C0-C9BA-4161-B6C0-1A3B4AF315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3"/>
          <p:cNvGrpSpPr>
            <a:grpSpLocks/>
          </p:cNvGrpSpPr>
          <p:nvPr/>
        </p:nvGrpSpPr>
        <p:grpSpPr bwMode="auto">
          <a:xfrm>
            <a:off x="0" y="0"/>
            <a:ext cx="9144000" cy="1506538"/>
            <a:chOff x="0" y="0"/>
            <a:chExt cx="9144000" cy="1506538"/>
          </a:xfrm>
        </p:grpSpPr>
        <p:pic>
          <p:nvPicPr>
            <p:cNvPr id="1032" name="Rectangle 6"/>
            <p:cNvPicPr>
              <a:picLocks noChangeAspect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1"/>
              <a:ext cx="9144000" cy="1419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144780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49000">
                  <a:schemeClr val="accent1">
                    <a:tint val="20000"/>
                    <a:alpha val="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0" y="142875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504950"/>
              <a:ext cx="9144000" cy="1588"/>
            </a:xfrm>
            <a:prstGeom prst="line">
              <a:avLst/>
            </a:prstGeom>
            <a:ln w="1587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086370-0AEF-4E89-9AE6-2BE51C984E91}" type="datetimeFigureOut">
              <a:rPr lang="en-US"/>
              <a:pPr>
                <a:defRPr/>
              </a:pPr>
              <a:t>3/26/2011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77D2E4-033F-486A-9952-5F10CCB210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60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ookman Old Style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ookman Old Style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ookman Old Style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ookman Old Style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ookman Old Styl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400"/>
        </a:spcAft>
        <a:buFont typeface="Arial" pitchFamily="34" charset="0"/>
        <a:buChar char="•"/>
        <a:defRPr sz="2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/>
          </p:cNvSpPr>
          <p:nvPr>
            <p:ph type="title"/>
          </p:nvPr>
        </p:nvSpPr>
        <p:spPr>
          <a:xfrm>
            <a:off x="611560" y="4293096"/>
            <a:ext cx="7772400" cy="1362075"/>
          </a:xfrm>
        </p:spPr>
        <p:txBody>
          <a:bodyPr rtlCol="0">
            <a:noAutofit/>
          </a:bodyPr>
          <a:lstStyle/>
          <a:p>
            <a:r>
              <a:rPr lang="ru-RU" sz="2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Светлана Анатольевна </a:t>
            </a:r>
            <a:r>
              <a:rPr lang="ru-RU" sz="28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Ускова</a:t>
            </a:r>
            <a:r>
              <a:rPr lang="ru-RU" sz="2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 к.п.н., доцент 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2010</a:t>
            </a:r>
            <a:endParaRPr lang="ru-RU" sz="44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476672"/>
            <a:ext cx="8851819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Российское образование — 2020</a:t>
            </a:r>
            <a:br>
              <a:rPr lang="ru-RU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модель образования для экономики,</a:t>
            </a:r>
            <a:br>
              <a:rPr lang="ru-RU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основанной на знаниях</a:t>
            </a:r>
            <a:endParaRPr lang="ru-RU" sz="4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525963"/>
          </a:xfrm>
        </p:spPr>
        <p:txBody>
          <a:bodyPr/>
          <a:lstStyle/>
          <a:p>
            <a:r>
              <a:rPr lang="ru-RU" dirty="0" smtClean="0"/>
              <a:t>К 2015 г. завершится переход к двухуровневому высшему образова­нию, который, с одной стороны, существенно повысит гибкость системы профессионального образования, а с другой — создаст основу для пере­обучения в течение жизни. В систему академического и прикладного </a:t>
            </a:r>
            <a:r>
              <a:rPr lang="ru-RU" dirty="0" err="1" smtClean="0"/>
              <a:t>бакалавриата</a:t>
            </a:r>
            <a:r>
              <a:rPr lang="ru-RU" dirty="0" smtClean="0"/>
              <a:t> будет </a:t>
            </a:r>
            <a:r>
              <a:rPr lang="ru-RU" dirty="0" smtClean="0"/>
              <a:t>вовлечено </a:t>
            </a:r>
            <a:r>
              <a:rPr lang="ru-RU" dirty="0" smtClean="0"/>
              <a:t>более двух третей выпускников общеобразовательной школы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76456" cy="126523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Обновленная система высшего образования Массовый </a:t>
            </a:r>
            <a:r>
              <a:rPr lang="ru-RU" sz="3600" b="1" dirty="0" err="1" smtClean="0"/>
              <a:t>бакалавриат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На конкурсной основе будет сформирована группа </a:t>
            </a:r>
            <a:r>
              <a:rPr lang="ru-RU" sz="2000" b="1" dirty="0" smtClean="0"/>
              <a:t>ФИУ</a:t>
            </a:r>
            <a:r>
              <a:rPr lang="ru-RU" sz="2000" dirty="0" smtClean="0"/>
              <a:t>, способных конкурировать с ведущими мировыми научно-образовательными центрами. К 2010 г. предполагается отобрать не менее 12 таких университетов, к 2015 — не меньше 16, к 2020 г. — более 20. Эти вузы будут иметь широкую академическую, финансовую и организационную автономию. Они будут получать повышенное финансирование образовательной деятельности, в первую очередь — аспирантуры и магистратуры</a:t>
            </a:r>
          </a:p>
          <a:p>
            <a:r>
              <a:rPr lang="ru-RU" sz="2000" dirty="0" smtClean="0"/>
              <a:t>исследовательские центры (ИЦ), объединяющие передовых исследователей, им на конкурсной основе будет предоставляться программное финансирование на 5</a:t>
            </a:r>
            <a:r>
              <a:rPr lang="ru-RU" sz="2000" b="1" dirty="0" smtClean="0"/>
              <a:t>—</a:t>
            </a:r>
            <a:r>
              <a:rPr lang="ru-RU" sz="2000" dirty="0" smtClean="0"/>
              <a:t>7-летний срок.</a:t>
            </a:r>
          </a:p>
          <a:p>
            <a:r>
              <a:rPr lang="ru-RU" sz="2000" dirty="0" smtClean="0"/>
              <a:t>В ФИУ и ИЦ будут в основном сосредоточены подготовка научных кадров и кадров преподавателей высшей школы, на их базе будет проводиться повышение квалификации преподавателей.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26523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Восстановление исследовательской компоненты</a:t>
            </a:r>
            <a:r>
              <a:rPr lang="ru-RU" sz="2800" dirty="0" smtClean="0"/>
              <a:t> </a:t>
            </a:r>
            <a:r>
              <a:rPr lang="ru-RU" sz="2800" b="1" dirty="0" smtClean="0"/>
              <a:t>высшей школы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Для поддержки наиболее талантливых студентов, закрепления их академического выбора в 2010 г. будет введен институт целевых магистров и аспирантов. Им будет выплачиваться стипендия в размере средней заработной платы по экономике.</a:t>
            </a:r>
          </a:p>
          <a:p>
            <a:r>
              <a:rPr lang="ru-RU" dirty="0" smtClean="0"/>
              <a:t>В целом это приведет к тому, что, преподаватель будет учиться на </a:t>
            </a:r>
            <a:r>
              <a:rPr lang="ru-RU" dirty="0" err="1" smtClean="0"/>
              <a:t>бакалавриате</a:t>
            </a:r>
            <a:r>
              <a:rPr lang="ru-RU" dirty="0" smtClean="0"/>
              <a:t>, в магистратуре, в аспирантуре и работать в разных вузах.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Восстановление исследовательской компоненты</a:t>
            </a:r>
            <a:r>
              <a:rPr lang="ru-RU" sz="3200" dirty="0" smtClean="0"/>
              <a:t> </a:t>
            </a:r>
            <a:r>
              <a:rPr lang="ru-RU" sz="3200" b="1" dirty="0" smtClean="0"/>
              <a:t>высшей школы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1. Ранний возраст (0-3 лет)</a:t>
            </a:r>
          </a:p>
          <a:p>
            <a:pPr>
              <a:buNone/>
            </a:pPr>
            <a:r>
              <a:rPr lang="ru-RU" dirty="0" smtClean="0"/>
              <a:t>2. Выявление одаренности и возможные трудности в развитии</a:t>
            </a:r>
          </a:p>
          <a:p>
            <a:pPr>
              <a:buNone/>
            </a:pPr>
            <a:r>
              <a:rPr lang="ru-RU" dirty="0" smtClean="0"/>
              <a:t>3. </a:t>
            </a:r>
            <a:r>
              <a:rPr lang="ru-RU" dirty="0" err="1" smtClean="0"/>
              <a:t>Предшкольное</a:t>
            </a:r>
            <a:r>
              <a:rPr lang="ru-RU" dirty="0" smtClean="0"/>
              <a:t> образование (4-6 лет)</a:t>
            </a:r>
          </a:p>
          <a:p>
            <a:pPr>
              <a:buNone/>
            </a:pPr>
            <a:r>
              <a:rPr lang="ru-RU" dirty="0" smtClean="0"/>
              <a:t>		К 2014 г. как минимум два года дошкольного образования в разных формах будут </a:t>
            </a:r>
            <a:r>
              <a:rPr lang="ru-RU" b="1" dirty="0" smtClean="0"/>
              <a:t>непременным этапом взросления каждого российского ребенка.</a:t>
            </a:r>
            <a:r>
              <a:rPr lang="ru-RU" dirty="0" smtClean="0"/>
              <a:t> В результате предстоит обеспечить не только высокую готовность детей к школьному обучению, но и их раннюю позитивную социализацию, снижение случаев асоциального поведения.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Дошкольное образование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Эффективно рассматривать 3 ступени школы. </a:t>
            </a:r>
          </a:p>
          <a:p>
            <a:r>
              <a:rPr lang="ru-RU" dirty="0" smtClean="0"/>
              <a:t>Другим важнейшим компонентом новой модели школьного образования является </a:t>
            </a:r>
            <a:r>
              <a:rPr lang="ru-RU" b="1" dirty="0" smtClean="0"/>
              <a:t>ее </a:t>
            </a:r>
            <a:r>
              <a:rPr lang="ru-RU" dirty="0" smtClean="0"/>
              <a:t>ориентация на практические навыки, на способность применять знания, реализовывать собственные проекты. В современной педагогической науке и в практике деятельности инновационных образовательных учреждений такой подход принято называть </a:t>
            </a:r>
            <a:r>
              <a:rPr lang="ru-RU" b="1" dirty="0" err="1" smtClean="0"/>
              <a:t>компетентностным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</a:p>
          <a:p>
            <a:r>
              <a:rPr lang="ru-RU" dirty="0" smtClean="0"/>
              <a:t>Развивающее обучение</a:t>
            </a:r>
          </a:p>
          <a:p>
            <a:r>
              <a:rPr lang="ru-RU" dirty="0" smtClean="0"/>
              <a:t>расширения сферы дополнительного образования школьников.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Школьное образование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 </a:t>
            </a:r>
            <a:r>
              <a:rPr lang="ru-RU" sz="3100" b="1" dirty="0" smtClean="0"/>
              <a:t>Единый тарифно-квалификационный справочник</a:t>
            </a:r>
            <a:r>
              <a:rPr lang="ru-RU" sz="3100" dirty="0" smtClean="0"/>
              <a:t> </a:t>
            </a:r>
            <a:br>
              <a:rPr lang="ru-RU" sz="3100" dirty="0" smtClean="0"/>
            </a:br>
            <a:r>
              <a:rPr lang="ru-RU" dirty="0" smtClean="0"/>
              <a:t> </a:t>
            </a:r>
            <a:r>
              <a:rPr lang="ru-RU" sz="2400" dirty="0" smtClean="0"/>
              <a:t>Пр. N 593 от </a:t>
            </a:r>
            <a:r>
              <a:rPr lang="ru-RU" sz="2000" dirty="0" smtClean="0"/>
              <a:t>14 .07.2009 г.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</a:t>
            </a:r>
            <a:r>
              <a:rPr lang="ru-RU" sz="4500" dirty="0" smtClean="0"/>
              <a:t>Компетентность  -   качество </a:t>
            </a:r>
            <a:r>
              <a:rPr lang="ru-RU" sz="4500" dirty="0"/>
              <a:t>действий работника, обеспечивающих адекватное и эффективное решение профессионально значимых предметных задач, носящих проблемный характер, а также готовность нести ответственность за свои действия. </a:t>
            </a:r>
            <a:endParaRPr lang="ru-RU" sz="4500" dirty="0" smtClean="0"/>
          </a:p>
          <a:p>
            <a:pPr>
              <a:buNone/>
            </a:pPr>
            <a:r>
              <a:rPr lang="ru-RU" sz="3600" dirty="0" smtClean="0"/>
              <a:t>К </a:t>
            </a:r>
            <a:r>
              <a:rPr lang="ru-RU" sz="3600" dirty="0"/>
              <a:t>основным составляющим компетентности работников образования относятся: </a:t>
            </a:r>
            <a:endParaRPr lang="ru-RU" sz="3600" dirty="0" smtClean="0"/>
          </a:p>
          <a:p>
            <a:r>
              <a:rPr lang="ru-RU" sz="3600" dirty="0" smtClean="0"/>
              <a:t>профессиональная</a:t>
            </a:r>
            <a:r>
              <a:rPr lang="ru-RU" sz="3600" dirty="0"/>
              <a:t>, </a:t>
            </a:r>
            <a:endParaRPr lang="ru-RU" sz="3600" dirty="0" smtClean="0"/>
          </a:p>
          <a:p>
            <a:r>
              <a:rPr lang="ru-RU" sz="3600" dirty="0" smtClean="0"/>
              <a:t>коммуникативная</a:t>
            </a:r>
            <a:r>
              <a:rPr lang="ru-RU" sz="3600" dirty="0"/>
              <a:t>, </a:t>
            </a:r>
            <a:endParaRPr lang="ru-RU" sz="3600" dirty="0" smtClean="0"/>
          </a:p>
          <a:p>
            <a:r>
              <a:rPr lang="ru-RU" sz="3600" dirty="0" smtClean="0"/>
              <a:t>информационная</a:t>
            </a:r>
            <a:r>
              <a:rPr lang="ru-RU" sz="3600" dirty="0"/>
              <a:t>, </a:t>
            </a:r>
            <a:endParaRPr lang="ru-RU" sz="3600" dirty="0" smtClean="0"/>
          </a:p>
          <a:p>
            <a:r>
              <a:rPr lang="ru-RU" sz="3600" dirty="0" smtClean="0"/>
              <a:t>правовая</a:t>
            </a:r>
            <a:r>
              <a:rPr lang="ru-RU" sz="3600" dirty="0"/>
              <a:t>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профессионал, который демонстрирует универсальные и предметные способы действий; </a:t>
            </a:r>
          </a:p>
          <a:p>
            <a:r>
              <a:rPr lang="ru-RU" dirty="0" smtClean="0"/>
              <a:t>инициирует пробные действия учащихся; консультирует, корректирует их действия; </a:t>
            </a:r>
          </a:p>
          <a:p>
            <a:r>
              <a:rPr lang="ru-RU" dirty="0" smtClean="0"/>
              <a:t>ищет способы включить в работу каждого ученика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современный учитель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и воспитатель, который создает условия для приобретения детьми жизненного опыта;</a:t>
            </a:r>
          </a:p>
          <a:p>
            <a:r>
              <a:rPr lang="ru-RU" dirty="0" smtClean="0"/>
              <a:t> оказывает адресную помощь ребенку, не избавляя его от проблемной ситуации, но помогая ее преодолевать (позиция педагогической поддержки).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современный учитель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«</a:t>
            </a:r>
            <a:r>
              <a:rPr lang="ru-RU" dirty="0" err="1" smtClean="0"/>
              <a:t>ИКТ-компетентен</a:t>
            </a:r>
            <a:r>
              <a:rPr lang="ru-RU" dirty="0" smtClean="0"/>
              <a:t>»: владеть основными инструментами пользователя компьютера (текстовый редактор, редактор презентаций, динамические таблицы, база данных); </a:t>
            </a:r>
            <a:r>
              <a:rPr lang="ru-RU" dirty="0" err="1" smtClean="0"/>
              <a:t>мультимедийными</a:t>
            </a:r>
            <a:r>
              <a:rPr lang="ru-RU" dirty="0" smtClean="0"/>
              <a:t> </a:t>
            </a:r>
            <a:r>
              <a:rPr lang="ru-RU" smtClean="0"/>
              <a:t>информационными </a:t>
            </a:r>
            <a:r>
              <a:rPr lang="ru-RU" smtClean="0"/>
              <a:t>источниками</a:t>
            </a:r>
            <a:r>
              <a:rPr lang="ru-RU" dirty="0" smtClean="0"/>
              <a:t>, инструментами коммуникации (Интернет, электронная почта), </a:t>
            </a:r>
          </a:p>
          <a:p>
            <a:r>
              <a:rPr lang="ru-RU" dirty="0" err="1" smtClean="0"/>
              <a:t>ИКТ-средствами</a:t>
            </a:r>
            <a:r>
              <a:rPr lang="ru-RU" dirty="0" smtClean="0"/>
              <a:t> (интерактивная доска, системы управления учебным процессом, цифровое и </a:t>
            </a:r>
            <a:r>
              <a:rPr lang="ru-RU" dirty="0" err="1" smtClean="0"/>
              <a:t>мультимедийное</a:t>
            </a:r>
            <a:r>
              <a:rPr lang="ru-RU" dirty="0" smtClean="0"/>
              <a:t> учебное оборудование).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современный учитель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 noChangeArrowheads="1"/>
          </p:cNvSpPr>
          <p:nvPr>
            <p:ph type="ctrTitle"/>
          </p:nvPr>
        </p:nvSpPr>
        <p:spPr>
          <a:xfrm>
            <a:off x="857224" y="285728"/>
            <a:ext cx="7915275" cy="584775"/>
          </a:xfrm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Модернизация системы образования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21"/>
          <p:cNvGrpSpPr>
            <a:grpSpLocks/>
          </p:cNvGrpSpPr>
          <p:nvPr/>
        </p:nvGrpSpPr>
        <p:grpSpPr bwMode="auto">
          <a:xfrm>
            <a:off x="142875" y="2214554"/>
            <a:ext cx="8853488" cy="4071966"/>
            <a:chOff x="281225" y="2357430"/>
            <a:chExt cx="8577055" cy="3286148"/>
          </a:xfrm>
        </p:grpSpPr>
        <p:sp>
          <p:nvSpPr>
            <p:cNvPr id="7" name="Блок-схема: процесс 6"/>
            <p:cNvSpPr/>
            <p:nvPr/>
          </p:nvSpPr>
          <p:spPr>
            <a:xfrm>
              <a:off x="281225" y="2357430"/>
              <a:ext cx="2289983" cy="135732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ЗАДАЧИ ИННОВАЦИОННОГО РАЗВИТИЯ РФ </a:t>
              </a:r>
              <a:r>
                <a:rPr lang="ru-RU" sz="16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стратегия  развития образования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до 2020 года</a:t>
              </a:r>
              <a:endParaRPr lang="ru-RU" sz="16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Блок-схема: процесс 7"/>
            <p:cNvSpPr/>
            <p:nvPr/>
          </p:nvSpPr>
          <p:spPr>
            <a:xfrm>
              <a:off x="3187919" y="2357430"/>
              <a:ext cx="2026996" cy="135732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МОДЕРНИЗАЦИЯ СИСТЕМЫ ОБРАЗОВАНИЯ</a:t>
              </a:r>
            </a:p>
          </p:txBody>
        </p:sp>
        <p:sp>
          <p:nvSpPr>
            <p:cNvPr id="9" name="Блок-схема: процесс 8"/>
            <p:cNvSpPr/>
            <p:nvPr/>
          </p:nvSpPr>
          <p:spPr>
            <a:xfrm>
              <a:off x="5817785" y="2357430"/>
              <a:ext cx="3040495" cy="135732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КОМПЕТЕНТНОСТНЫЙ ПОДХОД В ОБРАЗОВАНИИ</a:t>
              </a:r>
            </a:p>
          </p:txBody>
        </p:sp>
        <p:sp>
          <p:nvSpPr>
            <p:cNvPr id="10" name="Блок-схема: процесс 9"/>
            <p:cNvSpPr/>
            <p:nvPr/>
          </p:nvSpPr>
          <p:spPr>
            <a:xfrm>
              <a:off x="3071036" y="4429133"/>
              <a:ext cx="2054679" cy="500065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«НОВАЯ ШКОЛА»</a:t>
              </a:r>
            </a:p>
          </p:txBody>
        </p:sp>
        <p:sp>
          <p:nvSpPr>
            <p:cNvPr id="11" name="Блок-схема: процесс 10"/>
            <p:cNvSpPr/>
            <p:nvPr/>
          </p:nvSpPr>
          <p:spPr>
            <a:xfrm>
              <a:off x="5264129" y="4429133"/>
              <a:ext cx="1707106" cy="1214445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ФГТ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ФГОС</a:t>
              </a:r>
              <a:endParaRPr lang="ru-RU" sz="16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Блок-схема: процесс 11"/>
            <p:cNvSpPr/>
            <p:nvPr/>
          </p:nvSpPr>
          <p:spPr>
            <a:xfrm>
              <a:off x="6994305" y="4429134"/>
              <a:ext cx="1857824" cy="121444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НОВЫЙ СТАНДАРТ </a:t>
              </a:r>
              <a:endParaRPr lang="ru-RU" sz="16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СПО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ВПО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6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Стрелка вниз 14"/>
            <p:cNvSpPr/>
            <p:nvPr/>
          </p:nvSpPr>
          <p:spPr>
            <a:xfrm>
              <a:off x="3999948" y="3857629"/>
              <a:ext cx="358339" cy="428628"/>
            </a:xfrm>
            <a:prstGeom prst="downArrow">
              <a:avLst/>
            </a:prstGeom>
            <a:solidFill>
              <a:srgbClr val="FF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8" name="Стрелка вправо 17"/>
            <p:cNvSpPr/>
            <p:nvPr/>
          </p:nvSpPr>
          <p:spPr>
            <a:xfrm>
              <a:off x="5402543" y="2928934"/>
              <a:ext cx="356801" cy="357191"/>
            </a:xfrm>
            <a:prstGeom prst="rightArrow">
              <a:avLst/>
            </a:prstGeom>
            <a:solidFill>
              <a:srgbClr val="FF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9" name="Стрелка вниз 18"/>
            <p:cNvSpPr/>
            <p:nvPr/>
          </p:nvSpPr>
          <p:spPr>
            <a:xfrm>
              <a:off x="6143827" y="3857629"/>
              <a:ext cx="356801" cy="428628"/>
            </a:xfrm>
            <a:prstGeom prst="downArrow">
              <a:avLst/>
            </a:prstGeom>
            <a:solidFill>
              <a:srgbClr val="FF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0" name="Стрелка вниз 19"/>
            <p:cNvSpPr/>
            <p:nvPr/>
          </p:nvSpPr>
          <p:spPr>
            <a:xfrm>
              <a:off x="7786340" y="3857629"/>
              <a:ext cx="356801" cy="428628"/>
            </a:xfrm>
            <a:prstGeom prst="downArrow">
              <a:avLst/>
            </a:prstGeom>
            <a:solidFill>
              <a:srgbClr val="FF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6" name="Двойная стрелка влево/вправо 15"/>
          <p:cNvSpPr/>
          <p:nvPr/>
        </p:nvSpPr>
        <p:spPr>
          <a:xfrm rot="10800000">
            <a:off x="2571734" y="2786057"/>
            <a:ext cx="500077" cy="35719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Концепция долгосрочного социально-экономического развития РФ на период  до 2020 года </a:t>
            </a:r>
            <a:r>
              <a:rPr lang="ru-RU" sz="2000" dirty="0" smtClean="0"/>
              <a:t>(распоряжение Правительства РФ  от 17.11.2008 г. № 1662-р).	</a:t>
            </a:r>
            <a:endParaRPr lang="ru-RU" sz="2000" b="1" dirty="0" smtClean="0"/>
          </a:p>
          <a:p>
            <a:r>
              <a:rPr lang="ru-RU" b="1" dirty="0" smtClean="0"/>
              <a:t>Национальная образовательная стратегия «Наша новая школа»    </a:t>
            </a:r>
            <a:r>
              <a:rPr lang="ru-RU" dirty="0" smtClean="0"/>
              <a:t>(Пр-271 от 04.02.2010 г.) </a:t>
            </a:r>
          </a:p>
          <a:p>
            <a:r>
              <a:rPr lang="ru-RU" b="1" dirty="0" smtClean="0"/>
              <a:t>Федеральный государственный образовательный стандарт начального общего образования </a:t>
            </a:r>
            <a:r>
              <a:rPr lang="ru-RU" dirty="0" smtClean="0"/>
              <a:t>(Приказ </a:t>
            </a:r>
            <a:r>
              <a:rPr lang="ru-RU" dirty="0" err="1" smtClean="0"/>
              <a:t>Минобрнауки</a:t>
            </a:r>
            <a:r>
              <a:rPr lang="ru-RU" dirty="0" smtClean="0"/>
              <a:t> от 6.10.2009, № 373).</a:t>
            </a:r>
          </a:p>
          <a:p>
            <a:r>
              <a:rPr lang="ru-RU" b="1" dirty="0" smtClean="0"/>
              <a:t>Квалификационные характеристики должностей работников образования</a:t>
            </a:r>
            <a:r>
              <a:rPr lang="ru-RU" dirty="0" smtClean="0"/>
              <a:t> (приказ </a:t>
            </a:r>
            <a:r>
              <a:rPr lang="ru-RU" dirty="0" err="1" smtClean="0"/>
              <a:t>Минздравсоцразвития</a:t>
            </a:r>
            <a:r>
              <a:rPr lang="ru-RU" dirty="0" smtClean="0"/>
              <a:t> РФ от 14.08.2009 № 593).</a:t>
            </a:r>
          </a:p>
          <a:p>
            <a:r>
              <a:rPr lang="ru-RU" dirty="0" smtClean="0"/>
              <a:t>О порядке аттестации педагогических работников государственных и муниципальных образовательных учреждений (Пр. </a:t>
            </a:r>
            <a:r>
              <a:rPr lang="ru-RU" dirty="0" err="1" smtClean="0"/>
              <a:t>Минобрнауки</a:t>
            </a:r>
            <a:r>
              <a:rPr lang="ru-RU" dirty="0" smtClean="0"/>
              <a:t> РФ от 24.03.2010 № 209)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FontTx/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cs typeface="Times New Roman" pitchFamily="18" charset="0"/>
              </a:rPr>
              <a:t>Основные</a:t>
            </a:r>
            <a:r>
              <a:rPr lang="ru-RU" b="1" dirty="0" smtClean="0"/>
              <a:t> </a:t>
            </a:r>
            <a:r>
              <a:rPr lang="ru-RU" b="1" dirty="0" smtClean="0">
                <a:cs typeface="Times New Roman" pitchFamily="18" charset="0"/>
              </a:rPr>
              <a:t>документы</a:t>
            </a:r>
            <a:endParaRPr lang="ru-RU" b="1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04850" y="5805264"/>
            <a:ext cx="7772400" cy="5261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hangingPunct="1">
              <a:buFont typeface="Arial" charset="0"/>
              <a:buNone/>
              <a:defRPr/>
            </a:pPr>
            <a:endParaRPr lang="ru-RU" sz="8000" i="1" dirty="0" smtClean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836712"/>
            <a:ext cx="763284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i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</a:t>
            </a:r>
            <a:endParaRPr lang="ru-RU" sz="72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94116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Ресурсы не соответствуют масштабам.</a:t>
            </a:r>
          </a:p>
          <a:p>
            <a:pPr lvl="0"/>
            <a:r>
              <a:rPr lang="ru-RU" dirty="0" smtClean="0"/>
              <a:t>Продолжающееся снижение качества образования.</a:t>
            </a:r>
          </a:p>
          <a:p>
            <a:pPr lvl="0"/>
            <a:r>
              <a:rPr lang="ru-RU" dirty="0" smtClean="0"/>
              <a:t>Рост доли слабых преподавателей.</a:t>
            </a:r>
          </a:p>
          <a:p>
            <a:pPr lvl="0"/>
            <a:r>
              <a:rPr lang="ru-RU" dirty="0" smtClean="0"/>
              <a:t>Снижение конкурентоспособности на глобальном рынке.</a:t>
            </a:r>
          </a:p>
          <a:p>
            <a:pPr lvl="0"/>
            <a:r>
              <a:rPr lang="ru-RU" dirty="0" smtClean="0"/>
              <a:t>Структура не соответствует потребностям экономики.</a:t>
            </a:r>
          </a:p>
          <a:p>
            <a:pPr lvl="0"/>
            <a:r>
              <a:rPr lang="ru-RU" dirty="0" smtClean="0"/>
              <a:t>Образование перестало работать как механизм социального перемешивания.</a:t>
            </a:r>
          </a:p>
          <a:p>
            <a:pPr lvl="0"/>
            <a:r>
              <a:rPr lang="ru-RU" dirty="0" smtClean="0"/>
              <a:t>Высшая школа не производит инноваций и </a:t>
            </a:r>
            <a:r>
              <a:rPr lang="ru-RU" dirty="0" err="1" smtClean="0"/>
              <a:t>инноваторов</a:t>
            </a:r>
            <a:r>
              <a:rPr lang="ru-RU" dirty="0" smtClean="0"/>
              <a:t>.</a:t>
            </a:r>
          </a:p>
          <a:p>
            <a:endParaRPr lang="ru-RU" b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6523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Системные вызовы для российского образования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Школа перегружает детей знаниями, </a:t>
            </a:r>
            <a:r>
              <a:rPr lang="ru-RU" dirty="0" err="1" smtClean="0"/>
              <a:t>востребованность</a:t>
            </a:r>
            <a:r>
              <a:rPr lang="ru-RU" dirty="0" smtClean="0"/>
              <a:t> которых сомнительна. В то же время школа не обучает полезным </a:t>
            </a:r>
            <a:r>
              <a:rPr lang="ru-RU" b="1" dirty="0" smtClean="0"/>
              <a:t>умениям </a:t>
            </a:r>
            <a:r>
              <a:rPr lang="ru-RU" dirty="0" smtClean="0"/>
              <a:t>(в том числе социальным компетенциям, поиску и оценке информации) и слабо воздействует на формирование </a:t>
            </a:r>
            <a:r>
              <a:rPr lang="ru-RU" b="1" dirty="0" smtClean="0"/>
              <a:t>ценностей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Зачем такое количество студентов? (В вузы поступает сегодня 60% возрастной когорты, в то время как </a:t>
            </a:r>
            <a:r>
              <a:rPr lang="ru-RU" b="1" dirty="0" smtClean="0"/>
              <a:t>специалисты </a:t>
            </a:r>
            <a:r>
              <a:rPr lang="ru-RU" dirty="0" smtClean="0"/>
              <a:t>с профильным</a:t>
            </a:r>
            <a:br>
              <a:rPr lang="ru-RU" dirty="0" smtClean="0"/>
            </a:br>
            <a:r>
              <a:rPr lang="ru-RU" dirty="0" smtClean="0"/>
              <a:t>ВПО составляют только 30% занятых.)</a:t>
            </a:r>
          </a:p>
          <a:p>
            <a:r>
              <a:rPr lang="ru-RU" dirty="0" smtClean="0"/>
              <a:t>В стране крайне слаба подготовка квалифицированных исполнителей. ПТУ и техникумы в своей массе не дают современных квалификаций.</a:t>
            </a:r>
          </a:p>
          <a:p>
            <a:pPr lvl="0" algn="just"/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Вызовы — социальные раздражители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639762"/>
          </a:xfrm>
        </p:spPr>
        <p:txBody>
          <a:bodyPr/>
          <a:lstStyle/>
          <a:p>
            <a:r>
              <a:rPr lang="ru-RU" dirty="0" smtClean="0"/>
              <a:t>существующая</a:t>
            </a:r>
          </a:p>
          <a:p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sz="half" idx="2"/>
          </p:nvPr>
        </p:nvSpPr>
        <p:spPr>
          <a:xfrm>
            <a:off x="0" y="1988840"/>
            <a:ext cx="4283968" cy="2592288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Сегодня непрерывное образование все еще воспринимается как идея надстройки, дополнительного обучения в тех случаях, когда основного не хватает.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860032" y="1844824"/>
            <a:ext cx="4041775" cy="639762"/>
          </a:xfrm>
        </p:spPr>
        <p:txBody>
          <a:bodyPr/>
          <a:lstStyle/>
          <a:p>
            <a:r>
              <a:rPr lang="ru-RU" dirty="0" smtClean="0"/>
              <a:t>новая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499992" y="2060848"/>
            <a:ext cx="4644008" cy="2232248"/>
          </a:xfrm>
        </p:spPr>
        <p:txBody>
          <a:bodyPr>
            <a:normAutofit fontScale="92500"/>
          </a:bodyPr>
          <a:lstStyle/>
          <a:p>
            <a:r>
              <a:rPr lang="ru-RU" sz="2200" dirty="0" smtClean="0"/>
              <a:t>Главным отличием </a:t>
            </a:r>
            <a:r>
              <a:rPr lang="ru-RU" sz="2200" b="1" dirty="0" smtClean="0"/>
              <a:t>необходимости получения образования в течение жизни. </a:t>
            </a:r>
          </a:p>
          <a:p>
            <a:r>
              <a:rPr lang="ru-RU" sz="2200" dirty="0" smtClean="0"/>
              <a:t>образование принципиально понимается как незавершенное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912768" cy="6529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Модель </a:t>
            </a:r>
            <a:r>
              <a:rPr lang="ru-RU" i="1" dirty="0" smtClean="0"/>
              <a:t>образования: </a:t>
            </a:r>
            <a:br>
              <a:rPr lang="ru-RU" i="1" dirty="0" smtClean="0"/>
            </a:br>
            <a:r>
              <a:rPr lang="ru-RU" sz="2700" b="1" i="1" dirty="0" smtClean="0"/>
              <a:t>Принципиальные отличия новой модели от существующей</a:t>
            </a:r>
            <a:endParaRPr lang="ru-RU" sz="27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103440" y="4653136"/>
            <a:ext cx="50405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 smtClean="0">
                <a:latin typeface="+mn-lt"/>
              </a:rPr>
              <a:t>Индивидуализация образовательных траекторий: больше половины из набора образовательных услуг формирует уже не педагог/государство по отношению к незрелому ребенку, а взрослый, самостоятельный человек для себя самого</a:t>
            </a:r>
            <a:endParaRPr lang="ru-RU" sz="1800" b="1" dirty="0">
              <a:latin typeface="+mn-lt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6372200" y="4005064"/>
            <a:ext cx="484632" cy="576064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65238"/>
          </a:xfrm>
        </p:spPr>
        <p:txBody>
          <a:bodyPr rtlCol="0">
            <a:noAutofit/>
          </a:bodyPr>
          <a:lstStyle/>
          <a:p>
            <a:pPr algn="ctr" eaLnBrk="1" hangingPunct="1">
              <a:defRPr/>
            </a:pPr>
            <a:r>
              <a:rPr lang="ru-RU" sz="2800" b="1" dirty="0" smtClean="0"/>
              <a:t>Модель </a:t>
            </a:r>
            <a:r>
              <a:rPr lang="ru-RU" sz="2800" b="1" i="1" dirty="0" smtClean="0"/>
              <a:t>образования: 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/>
              <a:t>Принципиальные отличия новой модели от существующей</a:t>
            </a:r>
            <a:endParaRPr lang="ru-RU" sz="2800" dirty="0">
              <a:effectLst>
                <a:outerShdw blurRad="38100" dist="38100" dir="2700000" algn="tl">
                  <a:srgbClr val="4F271C"/>
                </a:outerShdw>
              </a:effectLst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4294967295"/>
          </p:nvPr>
        </p:nvSpPr>
        <p:spPr>
          <a:xfrm>
            <a:off x="142844" y="1600200"/>
            <a:ext cx="8786874" cy="4972072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endParaRPr lang="ru-RU" sz="2400" dirty="0" smtClean="0">
              <a:effectLst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ru-RU" sz="4000" dirty="0" smtClean="0"/>
              <a:t>Информационный взрыв: объем потенциально полезного знания превосходит возможности его освоения на несколько порядков.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ru-RU" sz="4000" dirty="0" smtClean="0">
              <a:effectLst>
                <a:outerShdw blurRad="38100" dist="38100" dir="2700000" algn="tl">
                  <a:srgbClr val="4F271C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556792"/>
            <a:ext cx="8927976" cy="122413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400" dirty="0" smtClean="0"/>
              <a:t>в системе непрерывного образования ключевым фактором становится самостоятельная работа учащихся, а следователь­но, их </a:t>
            </a:r>
            <a:r>
              <a:rPr lang="ru-RU" sz="2400" b="1" dirty="0" smtClean="0"/>
              <a:t>самостоятельный доступ к учебным ресурсам и технологиям самообразования</a:t>
            </a:r>
            <a:r>
              <a:rPr lang="ru-RU" sz="2400" dirty="0" smtClean="0"/>
              <a:t>.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Модель </a:t>
            </a:r>
            <a:r>
              <a:rPr lang="ru-RU" b="1" i="1" dirty="0" smtClean="0"/>
              <a:t>образования: 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3100" i="1" dirty="0" smtClean="0"/>
              <a:t>Принципиальные отличия новой модели от существующей</a:t>
            </a:r>
            <a:endParaRPr lang="ru-RU" sz="31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211960" y="2708920"/>
            <a:ext cx="484632" cy="576064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356992"/>
            <a:ext cx="87484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образовательным ресурсам, прежде всего в форме общедоступных национальных библиотек цифровых образовательных ресурсов 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«легкого» выхода в Интернет для </a:t>
            </a:r>
            <a:r>
              <a:rPr lang="ru-RU" sz="2000" dirty="0" smtClean="0"/>
              <a:t>каждого обучающегося. 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5157192"/>
            <a:ext cx="84614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необходимости смены образовательных технологий и роли учителя и преподавателя, к резкому расширению его профессиональной способности выступать консультантом, направлять и оценивать самостоя­тельную деятельность учащихся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211960" y="4437112"/>
            <a:ext cx="484632" cy="576064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1814490"/>
            <a:ext cx="8229600" cy="5043510"/>
          </a:xfrm>
        </p:spPr>
        <p:txBody>
          <a:bodyPr>
            <a:normAutofit/>
          </a:bodyPr>
          <a:lstStyle/>
          <a:p>
            <a:r>
              <a:rPr lang="ru-RU" dirty="0" smtClean="0"/>
              <a:t>Признание </a:t>
            </a:r>
            <a:r>
              <a:rPr lang="ru-RU" b="1" dirty="0" smtClean="0"/>
              <a:t>высокой ценности таланта</a:t>
            </a:r>
          </a:p>
          <a:p>
            <a:r>
              <a:rPr lang="ru-RU" dirty="0" smtClean="0"/>
              <a:t>Новый преподаватель:</a:t>
            </a:r>
          </a:p>
          <a:p>
            <a:pPr>
              <a:buNone/>
            </a:pPr>
            <a:r>
              <a:rPr lang="ru-RU" dirty="0" smtClean="0"/>
              <a:t>    Ранее: монополист в передаче и интерпретации необходимого знания </a:t>
            </a:r>
            <a:r>
              <a:rPr lang="ru-RU" dirty="0" smtClean="0"/>
              <a:t>уходит </a:t>
            </a:r>
            <a:r>
              <a:rPr lang="ru-RU" dirty="0" smtClean="0"/>
              <a:t>со сцены. 	</a:t>
            </a:r>
          </a:p>
          <a:p>
            <a:pPr>
              <a:buNone/>
            </a:pPr>
            <a:r>
              <a:rPr lang="ru-RU" dirty="0" smtClean="0"/>
              <a:t>	Сегодня: складывается новый образ педагога: это исследователь, воспитатель, консультант, руководитель проектов. </a:t>
            </a:r>
          </a:p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Модель </a:t>
            </a:r>
            <a:r>
              <a:rPr lang="ru-RU" b="1" i="1" dirty="0" smtClean="0"/>
              <a:t>образования: 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3100" i="1" dirty="0" smtClean="0"/>
              <a:t>Принципиальные отличия новой модели от существующей</a:t>
            </a:r>
            <a:endParaRPr lang="ru-RU" sz="31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844824"/>
            <a:ext cx="9145016" cy="820688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В Советском Союзе государство вмешивалось в образование постоянно и довольно успешно (с позиции оптимизации его под свои текущие задачи)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Опыт системных воздействий на образование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996952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ru-RU" dirty="0" smtClean="0"/>
              <a:t>  1992 г. — Закон «Об образовании», открывший дорогу свободе выбора образовательной программы, рыночным отношениям и экономической и академической самостоятельности части государственных образовательных учреждений;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  2000—2009 гг. — Единый государственный экзамен;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  2004—2012 гг. — Вхождение России в Болонский процесс и переход на двухступенчатую систему высшего образования.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dakov_Nach_school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Kondakov_Nach_school</Template>
  <TotalTime>0</TotalTime>
  <Words>963</Words>
  <Application>Microsoft Office PowerPoint</Application>
  <PresentationFormat>Экран (4:3)</PresentationFormat>
  <Paragraphs>117</Paragraphs>
  <Slides>20</Slides>
  <Notes>20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Kondakov_Nach_school</vt:lpstr>
      <vt:lpstr>Светлана Анатольевна Ускова, к.п.н., доцент  2010</vt:lpstr>
      <vt:lpstr>Основные документы</vt:lpstr>
      <vt:lpstr>Системные вызовы для российского образования </vt:lpstr>
      <vt:lpstr>Вызовы — социальные раздражители</vt:lpstr>
      <vt:lpstr>Модель образования:  Принципиальные отличия новой модели от существующей</vt:lpstr>
      <vt:lpstr>Модель образования:  Принципиальные отличия новой модели от существующей</vt:lpstr>
      <vt:lpstr>Модель образования:  Принципиальные отличия новой модели от существующей</vt:lpstr>
      <vt:lpstr>Модель образования:  Принципиальные отличия новой модели от существующей</vt:lpstr>
      <vt:lpstr>Опыт системных воздействий на образование</vt:lpstr>
      <vt:lpstr>Обновленная система высшего образования Массовый бакалавриат </vt:lpstr>
      <vt:lpstr>Восстановление исследовательской компоненты высшей школы</vt:lpstr>
      <vt:lpstr>Восстановление исследовательской компоненты высшей школы</vt:lpstr>
      <vt:lpstr>Дошкольное образование</vt:lpstr>
      <vt:lpstr>Школьное образование </vt:lpstr>
      <vt:lpstr> Единый тарифно-квалификационный справочник   Пр. N 593 от 14 .07.2009 г. </vt:lpstr>
      <vt:lpstr>современный учитель</vt:lpstr>
      <vt:lpstr>современный учитель</vt:lpstr>
      <vt:lpstr>современный учитель</vt:lpstr>
      <vt:lpstr>Модернизация системы образования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Александр Кондаков руководитель проекта</dc:title>
  <dc:creator/>
  <cp:lastModifiedBy/>
  <cp:revision>1</cp:revision>
  <dcterms:created xsi:type="dcterms:W3CDTF">2009-08-20T12:49:14Z</dcterms:created>
  <dcterms:modified xsi:type="dcterms:W3CDTF">2011-03-26T17:11:36Z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1049</vt:lpwstr>
  </property>
  <property fmtid="{D5CDD505-2E9C-101B-9397-08002B2CF9AE}" pid="3" name="_TemplateID">
    <vt:lpwstr>TC101659611049</vt:lpwstr>
  </property>
</Properties>
</file>