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928" r:id="rId3"/>
    <p:sldMasterId id="2147483940" r:id="rId4"/>
  </p:sldMasterIdLst>
  <p:notesMasterIdLst>
    <p:notesMasterId r:id="rId55"/>
  </p:notesMasterIdLst>
  <p:sldIdLst>
    <p:sldId id="315" r:id="rId5"/>
    <p:sldId id="258" r:id="rId6"/>
    <p:sldId id="266" r:id="rId7"/>
    <p:sldId id="317" r:id="rId8"/>
    <p:sldId id="322" r:id="rId9"/>
    <p:sldId id="323" r:id="rId10"/>
    <p:sldId id="324" r:id="rId11"/>
    <p:sldId id="325" r:id="rId12"/>
    <p:sldId id="326" r:id="rId13"/>
    <p:sldId id="337" r:id="rId14"/>
    <p:sldId id="341" r:id="rId15"/>
    <p:sldId id="347" r:id="rId16"/>
    <p:sldId id="270" r:id="rId17"/>
    <p:sldId id="282" r:id="rId18"/>
    <p:sldId id="271" r:id="rId19"/>
    <p:sldId id="273" r:id="rId20"/>
    <p:sldId id="274" r:id="rId21"/>
    <p:sldId id="275" r:id="rId22"/>
    <p:sldId id="276" r:id="rId23"/>
    <p:sldId id="277" r:id="rId24"/>
    <p:sldId id="279" r:id="rId25"/>
    <p:sldId id="272" r:id="rId26"/>
    <p:sldId id="289" r:id="rId27"/>
    <p:sldId id="293" r:id="rId28"/>
    <p:sldId id="294" r:id="rId29"/>
    <p:sldId id="295" r:id="rId30"/>
    <p:sldId id="296" r:id="rId31"/>
    <p:sldId id="290" r:id="rId32"/>
    <p:sldId id="291" r:id="rId33"/>
    <p:sldId id="292" r:id="rId34"/>
    <p:sldId id="297" r:id="rId35"/>
    <p:sldId id="298" r:id="rId36"/>
    <p:sldId id="299" r:id="rId37"/>
    <p:sldId id="300" r:id="rId38"/>
    <p:sldId id="301" r:id="rId39"/>
    <p:sldId id="308" r:id="rId40"/>
    <p:sldId id="267" r:id="rId41"/>
    <p:sldId id="280" r:id="rId42"/>
    <p:sldId id="287" r:id="rId43"/>
    <p:sldId id="281" r:id="rId44"/>
    <p:sldId id="288" r:id="rId45"/>
    <p:sldId id="310" r:id="rId46"/>
    <p:sldId id="303" r:id="rId47"/>
    <p:sldId id="306" r:id="rId48"/>
    <p:sldId id="304" r:id="rId49"/>
    <p:sldId id="307" r:id="rId50"/>
    <p:sldId id="305" r:id="rId51"/>
    <p:sldId id="311" r:id="rId52"/>
    <p:sldId id="302" r:id="rId53"/>
    <p:sldId id="31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05F0F-FE25-47AE-B482-BFDB4863FDF5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3A2F-AFFE-47F7-A564-F3E18459E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32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3A2F-AFFE-47F7-A564-F3E18459E0AD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Shablons\FirstSeptember\FirstSeptember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929067"/>
            <a:ext cx="5715040" cy="11430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643578"/>
            <a:ext cx="4643470" cy="781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380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D311F3-3A0B-4782-B156-F66879A5F41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31.10.2013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7A3AC9-43A4-4EE9-96EE-4602109169D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34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5CE650-6292-47A1-AC59-4FD5F240FD0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31.10.2013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0ECBF-A1D2-4A56-B969-57AF31F78D5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73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A553B-ACF0-4C73-B735-BDFB71347C4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14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6D44-4ED3-4E04-87FB-B6C316EAEA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27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A5C15-C3A4-4364-8C5B-E91A5AB81E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62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EC3B-117F-4639-B113-E121DDBD76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4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A4288-54F4-402E-AC7F-AD98BD7973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4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E86B-D19A-49E8-B77D-1333C30F6B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622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A2F6-F7A8-410F-AE09-C83E9FCEF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037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B58E-2444-4D6D-B696-EAA91B1FCD7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02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165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1114-674F-4B61-8004-E4C621295D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7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B8EC-DCD6-4838-929A-3CC43D84A2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556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3292-CF3A-4EB0-BD75-9DF61426BB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074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A969-5B03-4C14-B152-7209CE1B00F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665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04BC9-00A5-4F3A-A4C6-956E02AE05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093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4FB0B-4AB5-40BB-89AE-A9C3761CF7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3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DADA-2744-4B88-A745-E7FB64D88C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275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A62E-425C-424A-8388-3DA76FA225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985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2DD0-7846-42EF-87C2-2999C1C8A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80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0031-B83F-43EB-BED1-374872B82E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70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A53874-1FEB-422D-A3EB-5F53FFC18D6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31.10.2013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9723D6-286B-4BD9-B0CC-5DAB32E5C3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503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2BFA-9CE6-4F14-B98F-9BAF7B5BD0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18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805B3-C5E3-42DA-852C-D6418EDCAC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348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330C-CDF3-45D0-AA46-AEAFCEF20D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803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4B463-402A-4035-99FD-7664607C4F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748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DFBB-80FB-4B43-9116-5C84605FA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960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3B94-120B-4608-A094-B65D46895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771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649F-02F5-4100-8280-1E99E3075D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348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DEB-63FD-4AD8-9C27-7142063C92F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16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CCB1-AD7B-4B92-838E-EC8ED0627DC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980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E019-28DB-4218-85D6-495A0A9C9C0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50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2317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0B4B-BC0A-4297-B96A-466E7844700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995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4B2E-CE62-4436-9535-91A5B9390AF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853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1B09-548F-4826-B5C1-49896EFB170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618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B3FA-C4DD-4C84-865E-6368A0C9B48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270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EB33-9F82-455C-AC2B-0AB279B15EB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838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CBA3-0E84-438A-8933-8F1986C43D4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985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1158-488C-4E04-A053-0124B8D32AC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188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6FB3-3067-44D3-96E1-F772167160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10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7859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4071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7859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4071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408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8D142E-E3F2-4B6B-88B2-46B775DCBA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31.10.2013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4EED76-27C5-4592-B180-D046EFDBC2B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81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2724D3-BB8F-402F-BBE3-9EF1BECA10A0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31.10.2013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C6AE50-DAD1-4435-B8EB-A3FE3B09C2B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4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3D916D-6E40-4559-8ECB-46B1D5B6A9C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31.10.2013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CAD31F-ADBF-4BCF-895F-5301E1C1CD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89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B89D00-A955-4277-9EE2-8D8E7BBFF4A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31.10.2013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8BBF3D-3C94-4556-BD95-4EB14EB1480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28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Shablons\FirstSeptember\FirstSeptemberSla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643188" y="357188"/>
            <a:ext cx="604361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85938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91364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8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9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20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20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20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20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20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20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24EBA-D379-47B0-9086-7293E38325C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89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2980F-0FE4-4962-83C6-13A100CA119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72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3667D-7E51-48A6-B871-A5535D0975F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49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shared.ru/slide/252719/" TargetMode="External"/><Relationship Id="rId3" Type="http://schemas.openxmlformats.org/officeDocument/2006/relationships/hyperlink" Target="http://www.myshared.ru/slide/205348/" TargetMode="External"/><Relationship Id="rId7" Type="http://schemas.openxmlformats.org/officeDocument/2006/relationships/hyperlink" Target="http://www.uchportal.ru/load/88-22-2" TargetMode="External"/><Relationship Id="rId2" Type="http://schemas.openxmlformats.org/officeDocument/2006/relationships/hyperlink" Target="http://www.myshared.ru/slide/418434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resentaci.ru/prezentacii-po-obshhestvoznaniju/1002-o-tebe-rossiya.html" TargetMode="External"/><Relationship Id="rId5" Type="http://schemas.openxmlformats.org/officeDocument/2006/relationships/hyperlink" Target="http://www.ma-na-ger.ru/2010-07-21-17-04-56" TargetMode="External"/><Relationship Id="rId4" Type="http://schemas.openxmlformats.org/officeDocument/2006/relationships/hyperlink" Target="http://www.ma-na-ger.ru/" TargetMode="External"/><Relationship Id="rId9" Type="http://schemas.openxmlformats.org/officeDocument/2006/relationships/hyperlink" Target="http://images.yandex.ru/yandsearch?text=%D1%8F%20%D0%BB%D1%8E%D0%B1%D0%BB%D1%8E%20%D1%82%D0%B5%D0%B1%D1%8F%20%D1%80%D0%BE%D1%81%D1%81%D0%B8%D1%8F%20&amp;uinfo=sw-1349-sh-602-fw-1124-fh-448-pd-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36913"/>
            <a:ext cx="7772400" cy="1008112"/>
          </a:xfrm>
        </p:spPr>
        <p:txBody>
          <a:bodyPr/>
          <a:lstStyle/>
          <a:p>
            <a:pPr algn="ctr"/>
            <a:r>
              <a:rPr lang="ru-RU" dirty="0" smtClean="0"/>
              <a:t>Конституции РФ – 20 лет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96753"/>
            <a:ext cx="7772400" cy="1152127"/>
          </a:xfrm>
        </p:spPr>
        <p:txBody>
          <a:bodyPr/>
          <a:lstStyle/>
          <a:p>
            <a:pPr algn="ctr"/>
            <a:r>
              <a:rPr lang="ru-RU" sz="3600" b="1" dirty="0" smtClean="0"/>
              <a:t>Классный час</a:t>
            </a:r>
          </a:p>
          <a:p>
            <a:pPr algn="ctr"/>
            <a:r>
              <a:rPr lang="ru-RU" sz="3600" b="1" dirty="0" smtClean="0"/>
              <a:t> для учащихся 9 класса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5" y="378904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Подготовила и провела учитель </a:t>
            </a:r>
            <a:r>
              <a:rPr lang="ru-RU" b="1" dirty="0" err="1" smtClean="0"/>
              <a:t>Суховской</a:t>
            </a:r>
            <a:r>
              <a:rPr lang="ru-RU" b="1" dirty="0" smtClean="0"/>
              <a:t> СОШ</a:t>
            </a:r>
          </a:p>
          <a:p>
            <a:pPr algn="ctr"/>
            <a:r>
              <a:rPr lang="ru-RU" b="1" dirty="0" smtClean="0"/>
              <a:t>Бабкина Лариса Александровна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290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Рисунок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2" y="0"/>
            <a:ext cx="915457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0172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41">
        <p14:reveal/>
      </p:transition>
    </mc:Choice>
    <mc:Fallback>
      <p:transition spd="slow" advTm="6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5" y="0"/>
            <a:ext cx="9265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2524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399">
        <p:circle/>
      </p:transition>
    </mc:Choice>
    <mc:Fallback>
      <p:transition spd="slow" advTm="339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06673" cy="557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2055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252">
        <p14:window dir="vert"/>
      </p:transition>
    </mc:Choice>
    <mc:Fallback>
      <p:transition spd="slow" advTm="42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404813"/>
            <a:ext cx="8640762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/>
              <a:t>КОНСТИТУЦИЯ   РОССИЙСКОЙ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/>
              <a:t>ФЕДЕРАЦИИ  –  ОСНОВНОЙ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/>
              <a:t>ЗАКОН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i="1" dirty="0" smtClean="0"/>
              <a:t>ГОСУДАРСТВА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18954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стихи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30"/>
          <a:stretch>
            <a:fillRect/>
          </a:stretch>
        </p:blipFill>
        <p:spPr bwMode="auto">
          <a:xfrm>
            <a:off x="6114665" y="2639300"/>
            <a:ext cx="3029335" cy="421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3002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14:prism isContent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 Конституции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В переводе с латинского языка слово “конституция” обозначает “устройство”, то есть то, как устраивается, строится государство. В нашей стране много законов, но главным законом нашего государства, основные правила по которым мы живем, записаны в Конституции. В знак уважения к основному закону страны слово “Конституция” пишется с заглавной буквы.</a:t>
            </a:r>
          </a:p>
        </p:txBody>
      </p:sp>
    </p:spTree>
    <p:extLst>
      <p:ext uri="{BB962C8B-B14F-4D97-AF65-F5344CB8AC3E}">
        <p14:creationId xmlns="" xmlns:p14="http://schemas.microsoft.com/office/powerpoint/2010/main" val="3212493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68313" y="260350"/>
            <a:ext cx="835183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FFFF"/>
                </a:solidFill>
                <a:latin typeface="Arial" charset="0"/>
              </a:rPr>
              <a:t>Статья 22</a:t>
            </a:r>
            <a:r>
              <a:rPr lang="ru-RU" sz="3200" smtClean="0">
                <a:solidFill>
                  <a:srgbClr val="FFFFFF"/>
                </a:solidFill>
                <a:latin typeface="Arial" charset="0"/>
              </a:rPr>
              <a:t>  Каждый имеет право на свободу и личную неприкосновенность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FFFF"/>
                </a:solidFill>
                <a:latin typeface="Arial" charset="0"/>
              </a:rPr>
              <a:t>Статья 25</a:t>
            </a:r>
            <a:r>
              <a:rPr lang="ru-RU" sz="3200" smtClean="0">
                <a:solidFill>
                  <a:srgbClr val="FFFFFF"/>
                </a:solidFill>
                <a:latin typeface="Arial" charset="0"/>
              </a:rPr>
              <a:t>  Жилище неприкосновенно. Никто не вправе проникать в жилище против воли проживающих в нём лиц.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63"/>
          <a:stretch>
            <a:fillRect/>
          </a:stretch>
        </p:blipFill>
        <p:spPr bwMode="auto">
          <a:xfrm>
            <a:off x="251520" y="3573016"/>
            <a:ext cx="381635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1138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ferris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8229600" cy="62642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Статья 37</a:t>
            </a:r>
            <a:r>
              <a:rPr lang="ru-RU" dirty="0" smtClean="0"/>
              <a:t>  Каждый имеет право на труд, право выбирать род деятельности и профессию. Каждый имеет право на отдых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357430"/>
            <a:ext cx="7358114" cy="411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8165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ferris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9688" y="260350"/>
            <a:ext cx="7834312" cy="586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Статья 17</a:t>
            </a:r>
            <a:r>
              <a:rPr lang="ru-RU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Основные права и свободы человека принадлежат каждому от рождения</a:t>
            </a:r>
          </a:p>
          <a:p>
            <a:pPr algn="ctr" eaLnBrk="1" hangingPunct="1">
              <a:defRPr/>
            </a:pPr>
            <a:r>
              <a:rPr lang="ru-RU" b="1" dirty="0" smtClean="0"/>
              <a:t>Статья 20</a:t>
            </a:r>
          </a:p>
          <a:p>
            <a:pPr eaLnBrk="1" hangingPunct="1">
              <a:defRPr/>
            </a:pPr>
            <a:r>
              <a:rPr lang="ru-RU" dirty="0" smtClean="0"/>
              <a:t>  Каждый имеет право на жизнь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429000"/>
            <a:ext cx="4143404" cy="28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2255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ferris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7402513" cy="56499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Статья 59</a:t>
            </a:r>
            <a:r>
              <a:rPr lang="ru-RU" dirty="0" smtClean="0"/>
              <a:t>  Защита Отечества является долгом и обязанностью гражданина Российской Федерации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18669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30241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86374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ferris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7761288" cy="54340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Статья 43</a:t>
            </a:r>
            <a:r>
              <a:rPr lang="ru-RU" dirty="0" smtClean="0"/>
              <a:t>  Каждый имеет право на образование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7" y="2500306"/>
            <a:ext cx="6664175" cy="371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49296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ferris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42875" y="332657"/>
            <a:ext cx="5581253" cy="3600400"/>
          </a:xfrm>
        </p:spPr>
        <p:txBody>
          <a:bodyPr/>
          <a:lstStyle/>
          <a:p>
            <a:pPr eaLnBrk="1" hangingPunct="1"/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и кончилось лето…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5472608" cy="2203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раз 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9 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773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7834313" cy="61928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Статья 70</a:t>
            </a:r>
            <a:r>
              <a:rPr lang="ru-RU" dirty="0" smtClean="0"/>
              <a:t>  Государственный флаг, герб и гимн Российской Федерации устанавливаются федеральным законом. Столицей Российской Федерации является город Москва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3286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28162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500438"/>
            <a:ext cx="25828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2237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ferris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7388" y="260350"/>
            <a:ext cx="7186612" cy="62642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2"/>
                </a:solidFill>
              </a:rPr>
              <a:t>Статья 80</a:t>
            </a:r>
            <a:r>
              <a:rPr lang="ru-RU" smtClean="0">
                <a:solidFill>
                  <a:schemeClr val="accent2"/>
                </a:solidFill>
              </a:rPr>
              <a:t>  </a:t>
            </a:r>
            <a:r>
              <a:rPr lang="ru-RU" smtClean="0"/>
              <a:t>Президент Российской Федерации является главой государства</a:t>
            </a:r>
          </a:p>
        </p:txBody>
      </p:sp>
      <p:pic>
        <p:nvPicPr>
          <p:cNvPr id="5" name="Picture 5" descr="2FJCASLYEBZCAF3RLV6CABBDAP7CADMFHEICARO3QF0CAFH5F7LCA5JXQ3RCACP5ZVKCA8RDQ7DCA96Y61ZCAHKTM56CAMFDVBXCA4R98M0CAMAUYGWCAO1VHC6CAUV26S8CART9M08CAFER80PCAH0J0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5" y="2071678"/>
            <a:ext cx="5195491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4867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ferris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7834313" cy="62642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Статья 118</a:t>
            </a:r>
            <a:r>
              <a:rPr lang="ru-RU" dirty="0" smtClean="0"/>
              <a:t>  Правосудие в Российской Федерации осуществляется только судом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5832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215741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9315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14:ferris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Конкурс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«Знаешь ли ты простые истины ?»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412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54006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>  Кто является </a:t>
            </a:r>
            <a:r>
              <a:rPr lang="ru-RU" sz="4800" b="1" dirty="0">
                <a:latin typeface="Times New Roman"/>
                <a:ea typeface="Calibri"/>
                <a:cs typeface="Times New Roman"/>
              </a:rPr>
              <a:t>президентом РФ? </a:t>
            </a:r>
            <a:endParaRPr lang="ru-RU" sz="4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В. В. Путин</a:t>
            </a: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1"/>
            <a:ext cx="5616624" cy="39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51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1. Какие символы России вы знаете?</a:t>
            </a:r>
          </a:p>
        </p:txBody>
      </p:sp>
    </p:spTree>
    <p:extLst>
      <p:ext uri="{BB962C8B-B14F-4D97-AF65-F5344CB8AC3E}">
        <p14:creationId xmlns="" xmlns:p14="http://schemas.microsoft.com/office/powerpoint/2010/main" val="37951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ГЕРБ, ФЛАГ, ГИМН</a:t>
            </a:r>
          </a:p>
        </p:txBody>
      </p:sp>
      <p:pic>
        <p:nvPicPr>
          <p:cNvPr id="4" name="Picture 2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51049"/>
            <a:ext cx="403139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2387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2. Когда </a:t>
            </a:r>
            <a:r>
              <a:rPr lang="ru-RU" sz="60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отмечается День принятия </a:t>
            </a: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Конституции </a:t>
            </a:r>
            <a:r>
              <a:rPr lang="ru-RU" sz="60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РФ</a:t>
            </a: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Picture 2" descr="F:\стих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0261"/>
            <a:ext cx="4104456" cy="649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51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2132856"/>
            <a:ext cx="8320438" cy="3505944"/>
          </a:xfrm>
        </p:spPr>
        <p:txBody>
          <a:bodyPr/>
          <a:lstStyle/>
          <a:p>
            <a:r>
              <a:rPr lang="ru-RU" dirty="0" smtClean="0"/>
              <a:t>14 </a:t>
            </a:r>
            <a:r>
              <a:rPr lang="ru-RU" dirty="0"/>
              <a:t>февраля 2013 года Президент Российской Федерации подписал распоряжение о праздновании 20-летия принятия Конституции </a:t>
            </a:r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14493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12 декабря – День Конституции Российской Федерации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986245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2. Что </a:t>
            </a:r>
            <a:r>
              <a:rPr lang="ru-RU" sz="60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при вступлении в должность президент приносит народу? 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-675456"/>
            <a:ext cx="453810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ПРИСЯГУ 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5" descr="2FJCASLYEBZCAF3RLV6CABBDAP7CADMFHEICARO3QF0CAFH5F7LCA5JXQ3RCACP5ZVKCA8RDQ7DCA96Y61ZCAHKTM56CAMFDVBXCA4R98M0CAMAUYGWCAO1VHC6CAUV26S8CART9M08CAFER80PCAH0J0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298580" cy="34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4590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3. Деревянная </a:t>
            </a:r>
            <a:r>
              <a:rPr lang="ru-RU" sz="60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игрушка – символ России? 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934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МАТРЁШКА</a:t>
            </a:r>
          </a:p>
        </p:txBody>
      </p:sp>
      <p:pic>
        <p:nvPicPr>
          <p:cNvPr id="4" name="Picture 5" descr="семеновская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5143536" cy="43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9934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3. Назовите </a:t>
            </a:r>
            <a:r>
              <a:rPr lang="ru-RU" sz="60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дерево – символ </a:t>
            </a: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России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239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-387424"/>
            <a:ext cx="547260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БЕРЁЗА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4" y="1956807"/>
            <a:ext cx="7020272" cy="429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968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7772"/>
            <a:ext cx="2457962" cy="58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868" y="428604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74404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4400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spcAft>
                <a:spcPts val="1000"/>
              </a:spcAft>
            </a:pPr>
            <a:endParaRPr lang="ru-RU" sz="60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pPr marL="457200" lvl="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Конкурс </a:t>
            </a:r>
            <a:r>
              <a:rPr lang="ru-RU" sz="60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"Конституционные термины"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23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992888" cy="764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- возникла </a:t>
            </a:r>
            <a:r>
              <a:rPr lang="ru-RU" sz="4400" dirty="0"/>
              <a:t>в Древней Греции;</a:t>
            </a:r>
          </a:p>
          <a:p>
            <a:r>
              <a:rPr lang="ru-RU" sz="4400" dirty="0" smtClean="0"/>
              <a:t>- на </a:t>
            </a:r>
            <a:r>
              <a:rPr lang="ru-RU" sz="4400" dirty="0"/>
              <a:t>латыни - общественное </a:t>
            </a:r>
            <a:r>
              <a:rPr lang="ru-RU" sz="4400" dirty="0" smtClean="0"/>
              <a:t>   дело</a:t>
            </a:r>
            <a:r>
              <a:rPr lang="ru-RU" sz="4400" dirty="0"/>
              <a:t>;</a:t>
            </a:r>
          </a:p>
          <a:p>
            <a:r>
              <a:rPr lang="ru-RU" sz="4400" dirty="0" smtClean="0"/>
              <a:t>- ради </a:t>
            </a:r>
            <a:r>
              <a:rPr lang="ru-RU" sz="4400" dirty="0"/>
              <a:t>неё Робеспьер отправлял на гильотину других и был казнён сам;</a:t>
            </a:r>
          </a:p>
          <a:p>
            <a:r>
              <a:rPr lang="ru-RU" sz="4400" dirty="0" smtClean="0"/>
              <a:t>- это </a:t>
            </a:r>
            <a:r>
              <a:rPr lang="ru-RU" sz="4400" dirty="0"/>
              <a:t>форма правления;</a:t>
            </a:r>
          </a:p>
          <a:p>
            <a:r>
              <a:rPr lang="ru-RU" sz="4400" dirty="0" smtClean="0"/>
              <a:t>- бывает </a:t>
            </a:r>
            <a:r>
              <a:rPr lang="ru-RU" sz="4400" dirty="0"/>
              <a:t>парламентской и президентской</a:t>
            </a:r>
          </a:p>
          <a:p>
            <a:r>
              <a:rPr lang="ru-RU" sz="4400" dirty="0"/>
              <a:t> 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4400" b="1" dirty="0" smtClean="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/>
                <a:ea typeface="Calibri"/>
              </a:rPr>
              <a:t>РЕСПУБЛИКА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3647181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    Россия- наша Родина 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08053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503">
        <p14:window dir="vert"/>
      </p:transition>
    </mc:Choice>
    <mc:Fallback>
      <p:transition spd="slow" advTm="2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</a:t>
            </a:r>
            <a:r>
              <a:rPr lang="ru-RU" sz="3600" dirty="0"/>
              <a:t>устанавливает государство;</a:t>
            </a:r>
          </a:p>
          <a:p>
            <a:r>
              <a:rPr lang="ru-RU" sz="3600" dirty="0" smtClean="0"/>
              <a:t>-</a:t>
            </a:r>
            <a:r>
              <a:rPr lang="ru-RU" sz="3600" dirty="0"/>
              <a:t>при Иване Грозном народы Сибири называли его ясак и платили мехами;</a:t>
            </a:r>
          </a:p>
          <a:p>
            <a:r>
              <a:rPr lang="ru-RU" sz="3600" dirty="0"/>
              <a:t>-идёт на содержание госструктур, армию, образование;</a:t>
            </a:r>
          </a:p>
          <a:p>
            <a:r>
              <a:rPr lang="ru-RU" sz="3600" dirty="0"/>
              <a:t>-по статье 57 Конституции каждый обязан их платить</a:t>
            </a:r>
          </a:p>
        </p:txBody>
      </p:sp>
    </p:spTree>
    <p:extLst>
      <p:ext uri="{BB962C8B-B14F-4D97-AF65-F5344CB8AC3E}">
        <p14:creationId xmlns="" xmlns:p14="http://schemas.microsoft.com/office/powerpoint/2010/main" val="1259151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048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FF"/>
                </a:solidFill>
                <a:latin typeface="Times New Roman"/>
              </a:rPr>
              <a:t>НАЛОГ</a:t>
            </a:r>
            <a:endParaRPr lang="ru-RU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304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215741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2769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59175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Конкурс </a:t>
            </a:r>
            <a:r>
              <a:rPr lang="ru-RU" sz="6000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«Что значит слово…"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757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59175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Слова: право, мораль, демократия 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601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6949501"/>
              </p:ext>
            </p:extLst>
          </p:nvPr>
        </p:nvGraphicFramePr>
        <p:xfrm>
          <a:off x="395536" y="1124744"/>
          <a:ext cx="8424936" cy="4319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2028"/>
                <a:gridCol w="4212908"/>
              </a:tblGrid>
              <a:tr h="527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Слова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Значения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9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право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система обязательных норм, регулирующих поведение людей, за выполнением которых следит государство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мораль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совокупность представлений людей о добре и зле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демократия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власть народа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9147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59175"/>
            <a:ext cx="8748464" cy="334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Слова: 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закон, гражданин, суверенитет</a:t>
            </a:r>
            <a:endParaRPr lang="ru-RU" sz="6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915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4385605"/>
              </p:ext>
            </p:extLst>
          </p:nvPr>
        </p:nvGraphicFramePr>
        <p:xfrm>
          <a:off x="323528" y="1124744"/>
          <a:ext cx="8640960" cy="5154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29"/>
                <a:gridCol w="4320931"/>
              </a:tblGrid>
              <a:tr h="527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Слово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Значение </a:t>
                      </a:r>
                    </a:p>
                  </a:txBody>
                  <a:tcPr marL="68580" marR="68580" marT="0" marB="0"/>
                </a:tc>
              </a:tr>
              <a:tr h="2109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закон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нормативно-правовой акт, содержащий обязательные правила поведения по важным вопросам общественной жизни, принятый государством</a:t>
                      </a:r>
                    </a:p>
                  </a:txBody>
                  <a:tcPr marL="68580" marR="68580" marT="0" marB="0"/>
                </a:tc>
              </a:tr>
              <a:tr h="738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гражданин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лицо, состоящее в устойчивой правовой связи с государством</a:t>
                      </a:r>
                    </a:p>
                  </a:txBody>
                  <a:tcPr marL="68580" marR="68580" marT="0" marB="0"/>
                </a:tc>
              </a:tr>
              <a:tr h="369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суверенитет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независимость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329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4285"/>
            <a:ext cx="4572000" cy="1191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90" y="692696"/>
            <a:ext cx="215741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2769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34658"/>
            <a:ext cx="8136904" cy="535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Я ДУМАЮ, ЧТО…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МОЯ ТОЧКА </a:t>
            </a:r>
            <a:r>
              <a:rPr lang="ru-RU" sz="4400" b="1" dirty="0" smtClean="0">
                <a:latin typeface="Calibri"/>
                <a:ea typeface="Calibri"/>
                <a:cs typeface="Times New Roman"/>
              </a:rPr>
              <a:t>ЗРЕНИЯ ТАКОВА</a:t>
            </a:r>
            <a:r>
              <a:rPr lang="ru-RU" sz="4400" b="1" dirty="0">
                <a:latin typeface="Calibri"/>
                <a:ea typeface="Calibri"/>
                <a:cs typeface="Times New Roman"/>
              </a:rPr>
              <a:t>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НА МОЙ ВЗГЛЯД…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Я УВЕРЕН(А), ЧТО…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НЕТ СОМНЕНИЙ В ТОМ, ЧТО…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Я СОГЛАСЕН С ТЕМ, ЧТО…</a:t>
            </a:r>
            <a:endParaRPr lang="ru-RU" sz="4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4050" y="332656"/>
            <a:ext cx="4985788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Calibri"/>
                <a:ea typeface="Calibri"/>
                <a:cs typeface="Times New Roman"/>
              </a:rPr>
              <a:t>ПОДВЕДЁМ </a:t>
            </a:r>
            <a:r>
              <a:rPr lang="ru-RU" sz="4400" b="1" dirty="0" smtClean="0">
                <a:latin typeface="Calibri"/>
                <a:ea typeface="Calibri"/>
                <a:cs typeface="Times New Roman"/>
              </a:rPr>
              <a:t>ИТОГ !?</a:t>
            </a:r>
            <a:endParaRPr lang="ru-RU" sz="4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46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1" cy="54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9283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7150">
        <p:circle/>
      </p:transition>
    </mc:Choice>
    <mc:Fallback>
      <p:transition spd="slow" advTm="715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4298032"/>
          </a:xfrm>
        </p:spPr>
        <p:txBody>
          <a:bodyPr/>
          <a:lstStyle/>
          <a:p>
            <a:pPr algn="l"/>
            <a:r>
              <a:rPr lang="ru-RU" sz="1800" u="sng" dirty="0" smtClean="0">
                <a:cs typeface="Aharoni" pitchFamily="2" charset="-79"/>
                <a:hlinkClick r:id="rId2"/>
              </a:rPr>
              <a:t>1.</a:t>
            </a:r>
            <a:r>
              <a:rPr lang="ru-RU" sz="1800" dirty="0" smtClean="0">
                <a:cs typeface="Aharoni" pitchFamily="2" charset="-79"/>
                <a:hlinkClick r:id="rId2"/>
              </a:rPr>
              <a:t> </a:t>
            </a:r>
            <a:r>
              <a:rPr lang="en-US" sz="1800" dirty="0" smtClean="0">
                <a:latin typeface="Aharoni" pitchFamily="2" charset="-79"/>
                <a:cs typeface="Aharoni" pitchFamily="2" charset="-79"/>
                <a:hlinkClick r:id="rId2"/>
              </a:rPr>
              <a:t>http</a:t>
            </a:r>
            <a:r>
              <a:rPr lang="en-US" sz="1800" dirty="0">
                <a:latin typeface="Aharoni" pitchFamily="2" charset="-79"/>
                <a:cs typeface="Aharoni" pitchFamily="2" charset="-79"/>
                <a:hlinkClick r:id="rId2"/>
              </a:rPr>
              <a:t>://www.myshared.ru/slide/418434</a:t>
            </a:r>
            <a:r>
              <a:rPr lang="en-US" sz="1800" dirty="0" smtClean="0">
                <a:latin typeface="Aharoni" pitchFamily="2" charset="-79"/>
                <a:cs typeface="Aharoni" pitchFamily="2" charset="-79"/>
                <a:hlinkClick r:id="rId2"/>
              </a:rPr>
              <a:t>/</a:t>
            </a:r>
            <a:endParaRPr lang="ru-RU" sz="1800" dirty="0" smtClean="0">
              <a:cs typeface="Aharoni" pitchFamily="2" charset="-79"/>
            </a:endParaRPr>
          </a:p>
          <a:p>
            <a:pPr algn="l"/>
            <a:r>
              <a:rPr lang="ru-RU" sz="1800" dirty="0" smtClean="0">
                <a:latin typeface="Aharoni" pitchFamily="2" charset="-79"/>
                <a:cs typeface="Aharoni" pitchFamily="2" charset="-79"/>
                <a:hlinkClick r:id="rId3"/>
              </a:rPr>
              <a:t>2. </a:t>
            </a:r>
            <a:r>
              <a:rPr lang="en-US" sz="1800" dirty="0" smtClean="0">
                <a:latin typeface="Aharoni" pitchFamily="2" charset="-79"/>
                <a:cs typeface="Aharoni" pitchFamily="2" charset="-79"/>
                <a:hlinkClick r:id="rId3"/>
              </a:rPr>
              <a:t>http</a:t>
            </a:r>
            <a:r>
              <a:rPr lang="en-US" sz="1800" dirty="0">
                <a:latin typeface="Aharoni" pitchFamily="2" charset="-79"/>
                <a:cs typeface="Aharoni" pitchFamily="2" charset="-79"/>
                <a:hlinkClick r:id="rId3"/>
              </a:rPr>
              <a:t>://</a:t>
            </a:r>
            <a:r>
              <a:rPr lang="en-US" sz="1800" dirty="0" smtClean="0">
                <a:latin typeface="Aharoni" pitchFamily="2" charset="-79"/>
                <a:cs typeface="Aharoni" pitchFamily="2" charset="-79"/>
                <a:hlinkClick r:id="rId3"/>
              </a:rPr>
              <a:t>www.myshared.ru/slide/205348/</a:t>
            </a:r>
            <a:endParaRPr lang="ru-RU" sz="1800" dirty="0" smtClean="0">
              <a:cs typeface="Aharoni" pitchFamily="2" charset="-79"/>
            </a:endParaRPr>
          </a:p>
          <a:p>
            <a:pPr lvl="0" algn="l" eaLnBrk="1" hangingPunct="1">
              <a:buClrTx/>
              <a:buSzTx/>
            </a:pPr>
            <a:r>
              <a:rPr lang="ru-RU" sz="1800" b="1" kern="1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Aharoni" pitchFamily="2" charset="-79"/>
              </a:rPr>
              <a:t>3.</a:t>
            </a:r>
            <a:r>
              <a:rPr lang="ru-RU" sz="1800" b="1" kern="1200" dirty="0" smtClean="0">
                <a:effectLst/>
                <a:latin typeface="Times New Roman" pitchFamily="18" charset="0"/>
                <a:cs typeface="Aharoni" pitchFamily="2" charset="-79"/>
              </a:rPr>
              <a:t> Шаблон презентации</a:t>
            </a:r>
          </a:p>
          <a:p>
            <a:pPr lvl="0" algn="l" eaLnBrk="1" hangingPunct="1">
              <a:buClrTx/>
              <a:buSzTx/>
            </a:pPr>
            <a:r>
              <a:rPr lang="en-US" sz="1800" kern="1200" dirty="0" smtClean="0">
                <a:effectLst/>
                <a:latin typeface="Aharoni" pitchFamily="2" charset="-79"/>
                <a:cs typeface="Aharoni" pitchFamily="2" charset="-79"/>
                <a:hlinkClick r:id="rId4"/>
              </a:rPr>
              <a:t>ma-na-ger.ru</a:t>
            </a:r>
            <a:r>
              <a:rPr lang="en-US" sz="1800" kern="1200" dirty="0" smtClean="0">
                <a:effectLst/>
                <a:latin typeface="Aharoni" pitchFamily="2" charset="-79"/>
                <a:cs typeface="Aharoni" pitchFamily="2" charset="-79"/>
              </a:rPr>
              <a:t>›</a:t>
            </a:r>
            <a:r>
              <a:rPr lang="en-US" sz="1800" kern="1200" dirty="0" smtClean="0">
                <a:effectLst/>
                <a:latin typeface="Aharoni" pitchFamily="2" charset="-79"/>
                <a:cs typeface="Aharoni" pitchFamily="2" charset="-79"/>
                <a:hlinkClick r:id="rId5"/>
              </a:rPr>
              <a:t>2010-07-21-17-04-56</a:t>
            </a:r>
            <a:endParaRPr lang="ru-RU" sz="1800" kern="1200" dirty="0" smtClean="0">
              <a:effectLst/>
              <a:latin typeface="Calibri"/>
              <a:cs typeface="Aharoni" pitchFamily="2" charset="-79"/>
            </a:endParaRPr>
          </a:p>
          <a:p>
            <a:pPr lvl="0" algn="l" eaLnBrk="1" hangingPunct="1">
              <a:buClrTx/>
              <a:buSzTx/>
            </a:pPr>
            <a:r>
              <a:rPr lang="ru-RU" sz="1800" kern="1200" dirty="0" smtClean="0">
                <a:solidFill>
                  <a:srgbClr val="FFFF00"/>
                </a:solidFill>
                <a:effectLst/>
                <a:latin typeface="Calibri"/>
                <a:cs typeface="Aharoni" pitchFamily="2" charset="-79"/>
              </a:rPr>
              <a:t>4. </a:t>
            </a:r>
            <a:r>
              <a:rPr lang="en-US" sz="1800" kern="1200" dirty="0">
                <a:effectLst/>
                <a:latin typeface="Aharoni" pitchFamily="2" charset="-79"/>
                <a:cs typeface="Aharoni" pitchFamily="2" charset="-79"/>
                <a:hlinkClick r:id="rId6"/>
              </a:rPr>
              <a:t>http://</a:t>
            </a:r>
            <a:r>
              <a:rPr lang="en-US" sz="1800" kern="1200" dirty="0" smtClean="0">
                <a:effectLst/>
                <a:latin typeface="Aharoni" pitchFamily="2" charset="-79"/>
                <a:cs typeface="Aharoni" pitchFamily="2" charset="-79"/>
                <a:hlinkClick r:id="rId6"/>
              </a:rPr>
              <a:t>presentaci.ru/prezentacii-po-obshhestvoznaniju/1002-o-tebe-rossiya.html</a:t>
            </a:r>
            <a:endParaRPr lang="ru-RU" sz="1800" kern="1200" dirty="0" smtClean="0">
              <a:effectLst/>
              <a:latin typeface="Calibri"/>
              <a:cs typeface="Aharoni" pitchFamily="2" charset="-79"/>
            </a:endParaRPr>
          </a:p>
          <a:p>
            <a:pPr lvl="0" algn="l" eaLnBrk="1" hangingPunct="1">
              <a:buClrTx/>
              <a:buSzTx/>
            </a:pPr>
            <a:r>
              <a:rPr lang="ru-RU" sz="1800" kern="1200" dirty="0" smtClean="0">
                <a:solidFill>
                  <a:srgbClr val="FFFF00"/>
                </a:solidFill>
                <a:effectLst/>
                <a:latin typeface="Calibri"/>
                <a:cs typeface="Aharoni" pitchFamily="2" charset="-79"/>
              </a:rPr>
              <a:t>5.</a:t>
            </a:r>
            <a:r>
              <a:rPr lang="ru-RU" sz="1800" kern="1200" dirty="0" smtClean="0">
                <a:effectLst/>
                <a:latin typeface="Calibri"/>
                <a:cs typeface="Aharoni" pitchFamily="2" charset="-79"/>
              </a:rPr>
              <a:t> </a:t>
            </a:r>
            <a:r>
              <a:rPr lang="en-US" sz="1800" kern="1200" dirty="0">
                <a:effectLst/>
                <a:latin typeface="Aharoni" pitchFamily="2" charset="-79"/>
                <a:cs typeface="Aharoni" pitchFamily="2" charset="-79"/>
                <a:hlinkClick r:id="rId7"/>
              </a:rPr>
              <a:t>http://</a:t>
            </a:r>
            <a:r>
              <a:rPr lang="en-US" sz="1800" kern="1200" dirty="0" smtClean="0">
                <a:effectLst/>
                <a:latin typeface="Aharoni" pitchFamily="2" charset="-79"/>
                <a:cs typeface="Aharoni" pitchFamily="2" charset="-79"/>
                <a:hlinkClick r:id="rId7"/>
              </a:rPr>
              <a:t>www.uchportal.ru/load/88-22-2</a:t>
            </a:r>
            <a:endParaRPr lang="ru-RU" sz="1800" kern="1200" dirty="0" smtClean="0">
              <a:effectLst/>
              <a:latin typeface="Calibri"/>
              <a:cs typeface="Aharoni" pitchFamily="2" charset="-79"/>
            </a:endParaRPr>
          </a:p>
          <a:p>
            <a:pPr lvl="0" algn="l" eaLnBrk="1" hangingPunct="1">
              <a:buClrTx/>
              <a:buSzTx/>
            </a:pPr>
            <a:r>
              <a:rPr lang="ru-RU" sz="1800" kern="1200" dirty="0" smtClean="0">
                <a:solidFill>
                  <a:srgbClr val="FFFF00"/>
                </a:solidFill>
                <a:effectLst/>
                <a:latin typeface="Calibri"/>
                <a:cs typeface="Aharoni" pitchFamily="2" charset="-79"/>
              </a:rPr>
              <a:t>6.</a:t>
            </a:r>
            <a:r>
              <a:rPr lang="ru-RU" sz="1800" kern="1200" dirty="0" smtClean="0">
                <a:effectLst/>
                <a:latin typeface="Calibri"/>
                <a:cs typeface="Aharoni" pitchFamily="2" charset="-79"/>
              </a:rPr>
              <a:t> </a:t>
            </a:r>
            <a:r>
              <a:rPr lang="en-US" sz="1800" kern="1200" dirty="0">
                <a:effectLst/>
                <a:latin typeface="Aharoni" pitchFamily="2" charset="-79"/>
                <a:cs typeface="Aharoni" pitchFamily="2" charset="-79"/>
                <a:hlinkClick r:id="rId8"/>
              </a:rPr>
              <a:t>http://www.myshared.ru/slide/252719</a:t>
            </a:r>
            <a:r>
              <a:rPr lang="en-US" sz="1800" kern="1200" dirty="0" smtClean="0">
                <a:effectLst/>
                <a:latin typeface="Aharoni" pitchFamily="2" charset="-79"/>
                <a:cs typeface="Aharoni" pitchFamily="2" charset="-79"/>
                <a:hlinkClick r:id="rId8"/>
              </a:rPr>
              <a:t>/</a:t>
            </a:r>
            <a:endParaRPr lang="ru-RU" sz="1800" kern="1200" dirty="0" smtClean="0">
              <a:effectLst/>
              <a:latin typeface="Calibri"/>
              <a:cs typeface="Aharoni" pitchFamily="2" charset="-79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kern="1200" dirty="0" smtClean="0">
                <a:effectLst/>
                <a:latin typeface="Calibri"/>
                <a:cs typeface="Aharoni" pitchFamily="2" charset="-79"/>
                <a:hlinkClick r:id="rId9"/>
              </a:rPr>
              <a:t>7.</a:t>
            </a:r>
            <a:r>
              <a:rPr lang="ru-RU" sz="1800" b="1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Aharoni" pitchFamily="2" charset="-79"/>
                <a:hlinkClick r:id="rId9"/>
              </a:rPr>
              <a:t>http</a:t>
            </a:r>
            <a:r>
              <a:rPr lang="ru-RU" sz="1800" b="1" u="sng" dirty="0">
                <a:solidFill>
                  <a:srgbClr val="0000FF"/>
                </a:solidFill>
                <a:effectLst/>
                <a:latin typeface="Times New Roman"/>
                <a:ea typeface="Calibri"/>
                <a:cs typeface="Aharoni" pitchFamily="2" charset="-79"/>
                <a:hlinkClick r:id="rId9"/>
              </a:rPr>
              <a:t>://images.yandex.ru/yandsearch?text=%D1%8F%20%D0%BB%D1%8E%D0%B1%D0%BB%D1%8E%20%D1%82%D0%B5%D0%B1%D1%8F%20%D1%80%D0%BE%D1%81%D1%81%D0%B8%D1%8F%20&amp;uinfo=sw-1349-sh-602-fw-1124-fh-448-pd-1</a:t>
            </a:r>
            <a:endParaRPr lang="ru-RU" sz="1800" b="1" dirty="0">
              <a:effectLst/>
              <a:latin typeface="Calibri"/>
              <a:ea typeface="Calibri"/>
              <a:cs typeface="Aharoni" pitchFamily="2" charset="-79"/>
            </a:endParaRPr>
          </a:p>
          <a:p>
            <a:pPr lvl="0" algn="l" eaLnBrk="1" hangingPunct="1">
              <a:buClrTx/>
              <a:buSzTx/>
            </a:pPr>
            <a:endParaRPr lang="ru-RU" sz="1800" kern="1200" dirty="0" smtClean="0">
              <a:effectLst/>
              <a:latin typeface="Calibri"/>
              <a:cs typeface="Aharoni" pitchFamily="2" charset="-79"/>
            </a:endParaRPr>
          </a:p>
          <a:p>
            <a:pPr lvl="0" algn="l" eaLnBrk="1" hangingPunct="1">
              <a:buClrTx/>
              <a:buSzTx/>
            </a:pPr>
            <a:endParaRPr lang="ru-RU" sz="1800" kern="1200" dirty="0">
              <a:effectLst/>
              <a:latin typeface="Calibri"/>
              <a:cs typeface="Aharoni" pitchFamily="2" charset="-79"/>
            </a:endParaRPr>
          </a:p>
          <a:p>
            <a:pPr marL="514350" indent="-514350" algn="l">
              <a:buAutoNum type="arabicPeriod"/>
            </a:pPr>
            <a:endParaRPr lang="ru-RU" sz="1800" dirty="0">
              <a:cs typeface="Aharoni" pitchFamily="2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</a:rPr>
              <a:t>Интернет-ресурсы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8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-265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9867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2870">
        <p14:reveal/>
      </p:transition>
    </mc:Choice>
    <mc:Fallback>
      <p:transition spd="slow" advTm="28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2" y="843283"/>
            <a:ext cx="9161481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7205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9905">
        <p:circle/>
      </p:transition>
    </mc:Choice>
    <mc:Fallback>
      <p:transition spd="slow" advTm="99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9822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8939">
        <p14:window dir="vert"/>
      </p:transition>
    </mc:Choice>
    <mc:Fallback>
      <p:transition spd="slow" advTm="8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Рисунок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43"/>
            <a:ext cx="9144000" cy="6376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7483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532">
        <p14:reveal/>
      </p:transition>
    </mc:Choice>
    <mc:Fallback>
      <p:transition spd="slow" advTm="15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Septemb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вновесие">
  <a:themeElements>
    <a:clrScheme name="Равновесие 3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2EB62E"/>
      </a:accent1>
      <a:accent2>
        <a:srgbClr val="527C3A"/>
      </a:accent2>
      <a:accent3>
        <a:srgbClr val="B2B9AC"/>
      </a:accent3>
      <a:accent4>
        <a:srgbClr val="DADADA"/>
      </a:accent4>
      <a:accent5>
        <a:srgbClr val="ADD7AD"/>
      </a:accent5>
      <a:accent6>
        <a:srgbClr val="497034"/>
      </a:accent6>
      <a:hlink>
        <a:srgbClr val="DDD800"/>
      </a:hlink>
      <a:folHlink>
        <a:srgbClr val="009999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554</Words>
  <Application>Microsoft Office PowerPoint</Application>
  <PresentationFormat>Экран (4:3)</PresentationFormat>
  <Paragraphs>109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1-September</vt:lpstr>
      <vt:lpstr>Равновесие</vt:lpstr>
      <vt:lpstr>2_Оформление по умолчанию</vt:lpstr>
      <vt:lpstr>Тема Office</vt:lpstr>
      <vt:lpstr>Конституции РФ – 20 лет</vt:lpstr>
      <vt:lpstr>Вот и кончилось лето… </vt:lpstr>
      <vt:lpstr>12 декабря – День Конституции Российской Федерации</vt:lpstr>
      <vt:lpstr>          Россия- наша Родина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 Конституции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Интернет-ресурсы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Бабкина</cp:lastModifiedBy>
  <cp:revision>66</cp:revision>
  <dcterms:created xsi:type="dcterms:W3CDTF">2013-08-21T12:03:50Z</dcterms:created>
  <dcterms:modified xsi:type="dcterms:W3CDTF">2013-10-31T07:32:57Z</dcterms:modified>
</cp:coreProperties>
</file>